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Space Mono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Inter Light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Poppins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B0ED6D-C24E-4F62-B149-808FBDD10E44}">
  <a:tblStyle styleId="{A1B0ED6D-C24E-4F62-B149-808FBDD10E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SpaceMono-bold.fntdata"/><Relationship Id="rId41" Type="http://schemas.openxmlformats.org/officeDocument/2006/relationships/font" Target="fonts/SpaceMono-regular.fntdata"/><Relationship Id="rId44" Type="http://schemas.openxmlformats.org/officeDocument/2006/relationships/font" Target="fonts/SpaceMono-boldItalic.fntdata"/><Relationship Id="rId43" Type="http://schemas.openxmlformats.org/officeDocument/2006/relationships/font" Target="fonts/SpaceMono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Inter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Light-bold.fntdata"/><Relationship Id="rId61" Type="http://schemas.openxmlformats.org/officeDocument/2006/relationships/font" Target="fonts/PoppinsLight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Light-boldItalic.fntdata"/><Relationship Id="rId63" Type="http://schemas.openxmlformats.org/officeDocument/2006/relationships/font" Target="fonts/PoppinsLight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Light-italic.fntdata"/><Relationship Id="rId50" Type="http://schemas.openxmlformats.org/officeDocument/2006/relationships/font" Target="fonts/InterLight-bold.fntdata"/><Relationship Id="rId53" Type="http://schemas.openxmlformats.org/officeDocument/2006/relationships/font" Target="fonts/Inter-regular.fntdata"/><Relationship Id="rId52" Type="http://schemas.openxmlformats.org/officeDocument/2006/relationships/font" Target="fonts/Inter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Inter-italic.fntdata"/><Relationship Id="rId10" Type="http://schemas.openxmlformats.org/officeDocument/2006/relationships/slide" Target="slides/slide3.xml"/><Relationship Id="rId54" Type="http://schemas.openxmlformats.org/officeDocument/2006/relationships/font" Target="fonts/Inter-bold.fntdata"/><Relationship Id="rId13" Type="http://schemas.openxmlformats.org/officeDocument/2006/relationships/slide" Target="slides/slide6.xml"/><Relationship Id="rId57" Type="http://schemas.openxmlformats.org/officeDocument/2006/relationships/font" Target="fonts/Poppins-regular.fntdata"/><Relationship Id="rId12" Type="http://schemas.openxmlformats.org/officeDocument/2006/relationships/slide" Target="slides/slide5.xml"/><Relationship Id="rId56" Type="http://schemas.openxmlformats.org/officeDocument/2006/relationships/font" Target="fonts/Inter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-italic.fntdata"/><Relationship Id="rId14" Type="http://schemas.openxmlformats.org/officeDocument/2006/relationships/slide" Target="slides/slide7.xml"/><Relationship Id="rId58" Type="http://schemas.openxmlformats.org/officeDocument/2006/relationships/font" Target="fonts/Poppi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c33bd32e3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c33bd32e3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c33bd32e3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c33bd32e3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cc59ba3d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cc59ba3d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1d08f8de3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1d08f8de3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1ce13184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1ce13184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1d08f8de3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1d08f8de3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ca5c38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ca5c38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d4d0804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d4d080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1c8e19df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1c8e19df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474f6fee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474f6fee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1d08f8de33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1d08f8de33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c33bd32e3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c33bd32e3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d60a155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d60a155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1d08f8de3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1d08f8de3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d4d0804bc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1d4d0804bc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d4d0804bc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d4d0804b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d60a155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d60a155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1d60a1551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1d60a1551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d60a155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d60a155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1d60a155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1d60a155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1d4d0804b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1d4d0804b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c33bd32e3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1c33bd32e3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d4d0804b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d4d0804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1d08f8de3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1d08f8de3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1d08f8de3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1d08f8de3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1c33bd32e3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31c33bd32e3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1c33bd32e3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1c33bd32e3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c33bd32e3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c33bd32e3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listing who was in the sub-teams or just placing it the in general teams?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d4d0804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d4d0804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c33bd32e3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c33bd32e3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c33bd32e3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c33bd32e3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d53639f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d53639f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1d5d2362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1d5d2362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, annotations, and captions" type="title">
  <p:cSld name="TITL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2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2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3" name="Google Shape;343;p42"/>
          <p:cNvSpPr txBox="1"/>
          <p:nvPr>
            <p:ph idx="3" type="subTitle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4" name="Google Shape;344;p42"/>
          <p:cNvSpPr txBox="1"/>
          <p:nvPr>
            <p:ph idx="4" type="subTitle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5" name="Google Shape;345;p42"/>
          <p:cNvSpPr txBox="1"/>
          <p:nvPr>
            <p:ph idx="5" type="subTitle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6" name="Google Shape;346;p42"/>
          <p:cNvSpPr txBox="1"/>
          <p:nvPr>
            <p:ph idx="6" type="subTitle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7" name="Google Shape;347;p42"/>
          <p:cNvSpPr txBox="1"/>
          <p:nvPr>
            <p:ph idx="7" type="subTitle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8" name="Google Shape;348;p42"/>
          <p:cNvSpPr txBox="1"/>
          <p:nvPr>
            <p:ph idx="8" type="subTitle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50" name="Google Shape;350;p42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1" name="Google Shape;351;p42"/>
          <p:cNvSpPr txBox="1"/>
          <p:nvPr>
            <p:ph idx="13" type="body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52" name="Google Shape;352;p42"/>
          <p:cNvSpPr txBox="1"/>
          <p:nvPr>
            <p:ph idx="14" type="subTitle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2"/>
          <p:cNvSpPr txBox="1"/>
          <p:nvPr>
            <p:ph idx="15" type="body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3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4"/>
          <p:cNvSpPr txBox="1"/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6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68" name="Google Shape;368;p46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69" name="Google Shape;369;p46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0" name="Google Shape;370;p46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1" name="Google Shape;371;p46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2" name="Google Shape;372;p46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3" name="Google Shape;373;p46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4" name="Google Shape;374;p46"/>
          <p:cNvSpPr txBox="1"/>
          <p:nvPr>
            <p:ph idx="8" type="subTitle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7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79" name="Google Shape;379;p47"/>
          <p:cNvSpPr txBox="1"/>
          <p:nvPr>
            <p:ph idx="1" type="subTitle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8"/>
          <p:cNvSpPr txBox="1"/>
          <p:nvPr>
            <p:ph idx="1" type="subTitle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" name="Google Shape;383;p4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2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9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390" name="Google Shape;390;p50"/>
          <p:cNvSpPr txBox="1"/>
          <p:nvPr>
            <p:ph idx="1" type="subTitle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50"/>
          <p:cNvSpPr txBox="1"/>
          <p:nvPr>
            <p:ph idx="2" type="subTitle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50"/>
          <p:cNvSpPr txBox="1"/>
          <p:nvPr>
            <p:ph idx="3" type="subTitle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3" name="Google Shape;393;p50"/>
          <p:cNvSpPr txBox="1"/>
          <p:nvPr>
            <p:ph idx="4" type="subTitle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4" name="Google Shape;394;p50"/>
          <p:cNvSpPr txBox="1"/>
          <p:nvPr>
            <p:ph idx="5" type="subTitle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5" name="Google Shape;395;p50"/>
          <p:cNvSpPr txBox="1"/>
          <p:nvPr>
            <p:ph idx="6" type="subTitle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annotations" type="tx">
  <p:cSld name="TITLE_AND_BOD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1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99" name="Google Shape;399;p51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0" name="Google Shape;400;p51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1" name="Google Shape;401;p51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2" name="Google Shape;402;p51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3" name="Google Shape;403;p51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4" name="Google Shape;404;p51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5" name="Google Shape;405;p51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_AND_BODY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2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wo body">
  <p:cSld name="TITLE_AND_BODY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3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2" name="Google Shape;412;p53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3" name="Google Shape;413;p53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4" name="Google Shape;414;p53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5" name="Google Shape;415;p53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6" name="Google Shape;416;p53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7" name="Google Shape;417;p53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8" name="Google Shape;418;p53"/>
          <p:cNvSpPr txBox="1"/>
          <p:nvPr>
            <p:ph idx="8" type="body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19" name="Google Shape;419;p53"/>
          <p:cNvSpPr txBox="1"/>
          <p:nvPr>
            <p:ph idx="9" type="subTitle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0" name="Google Shape;420;p53"/>
          <p:cNvSpPr txBox="1"/>
          <p:nvPr>
            <p:ph idx="13" type="body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1" name="Google Shape;421;p53"/>
          <p:cNvSpPr txBox="1"/>
          <p:nvPr>
            <p:ph idx="14" type="subTitle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53"/>
          <p:cNvSpPr txBox="1"/>
          <p:nvPr>
            <p:ph idx="15" type="body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3" name="Google Shape;423;p53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BODY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54"/>
          <p:cNvSpPr txBox="1"/>
          <p:nvPr>
            <p:ph idx="2" type="body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9" name="Google Shape;429;p54"/>
          <p:cNvSpPr txBox="1"/>
          <p:nvPr>
            <p:ph idx="4" type="body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BODY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5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34" name="Google Shape;434;p55"/>
          <p:cNvSpPr txBox="1"/>
          <p:nvPr>
            <p:ph idx="1" type="subTitle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55"/>
          <p:cNvSpPr txBox="1"/>
          <p:nvPr>
            <p:ph idx="2" type="body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6" name="Google Shape;436;p55"/>
          <p:cNvSpPr txBox="1"/>
          <p:nvPr>
            <p:ph idx="3" type="subTitle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5"/>
          <p:cNvSpPr txBox="1"/>
          <p:nvPr>
            <p:ph idx="4" type="body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8" name="Google Shape;438;p55"/>
          <p:cNvSpPr txBox="1"/>
          <p:nvPr>
            <p:ph idx="5" type="subTitle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9" name="Google Shape;439;p55"/>
          <p:cNvSpPr txBox="1"/>
          <p:nvPr>
            <p:ph idx="6" type="body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BODY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43" name="Google Shape;443;p56"/>
          <p:cNvSpPr txBox="1"/>
          <p:nvPr>
            <p:ph idx="1" type="subTitle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4" name="Google Shape;444;p56"/>
          <p:cNvSpPr txBox="1"/>
          <p:nvPr>
            <p:ph idx="2" type="body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5" name="Google Shape;445;p56"/>
          <p:cNvSpPr txBox="1"/>
          <p:nvPr>
            <p:ph idx="3" type="subTitle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56"/>
          <p:cNvSpPr txBox="1"/>
          <p:nvPr>
            <p:ph idx="4" type="body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7" name="Google Shape;447;p56"/>
          <p:cNvSpPr txBox="1"/>
          <p:nvPr>
            <p:ph idx="5" type="subTitle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8" name="Google Shape;448;p56"/>
          <p:cNvSpPr txBox="1"/>
          <p:nvPr>
            <p:ph idx="6" type="body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9" name="Google Shape;449;p56"/>
          <p:cNvSpPr txBox="1"/>
          <p:nvPr>
            <p:ph idx="7" type="subTitle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0" name="Google Shape;450;p56"/>
          <p:cNvSpPr txBox="1"/>
          <p:nvPr>
            <p:ph idx="8" type="body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3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7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55" name="Google Shape;455;p57"/>
          <p:cNvSpPr/>
          <p:nvPr>
            <p:ph idx="2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and description" type="twoColTx">
  <p:cSld name="TITLE_AND_TWO_COLUMN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idx="1" type="body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p58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59" name="Google Shape;459;p58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0" name="Google Shape;460;p58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1" name="Google Shape;461;p58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2" name="Google Shape;462;p58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3" name="Google Shape;463;p58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4" name="Google Shape;464;p58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 txBox="1"/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  <p:sp>
        <p:nvSpPr>
          <p:cNvPr id="467" name="Google Shape;467;p58"/>
          <p:cNvSpPr/>
          <p:nvPr>
            <p:ph idx="9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58"/>
          <p:cNvSpPr/>
          <p:nvPr>
            <p:ph idx="13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"/>
          <p:cNvSpPr/>
          <p:nvPr>
            <p:ph idx="14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 grid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/>
          <p:nvPr>
            <p:ph idx="2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59"/>
          <p:cNvSpPr/>
          <p:nvPr>
            <p:ph idx="3" type="pic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59"/>
          <p:cNvSpPr/>
          <p:nvPr>
            <p:ph idx="4" type="pic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9"/>
          <p:cNvSpPr/>
          <p:nvPr>
            <p:ph idx="5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9"/>
          <p:cNvSpPr/>
          <p:nvPr>
            <p:ph idx="6" type="pic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9"/>
          <p:cNvSpPr/>
          <p:nvPr>
            <p:ph idx="7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grid">
  <p:cSld name="TITLE_ONLY_2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/>
          <p:nvPr>
            <p:ph idx="2" type="pic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63"/>
          <p:cNvSpPr txBox="1"/>
          <p:nvPr>
            <p:ph idx="12" type="sldNum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3"/>
          <p:cNvSpPr/>
          <p:nvPr>
            <p:ph idx="3" type="pic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63"/>
          <p:cNvSpPr/>
          <p:nvPr>
            <p:ph idx="4" type="pic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63"/>
          <p:cNvSpPr/>
          <p:nvPr>
            <p:ph idx="5" type="pic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63"/>
          <p:cNvSpPr/>
          <p:nvPr>
            <p:ph idx="6" type="pic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3"/>
          <p:cNvSpPr/>
          <p:nvPr>
            <p:ph idx="7" type="pic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3"/>
          <p:cNvSpPr/>
          <p:nvPr>
            <p:ph idx="8" type="pic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63"/>
          <p:cNvSpPr/>
          <p:nvPr>
            <p:ph idx="9" type="pic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3"/>
          <p:cNvSpPr/>
          <p:nvPr>
            <p:ph idx="13" type="pic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63"/>
          <p:cNvSpPr/>
          <p:nvPr>
            <p:ph idx="14" type="pic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63"/>
          <p:cNvSpPr txBox="1"/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 grid">
  <p:cSld name="TITLE_ONLY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/>
          <p:nvPr>
            <p:ph idx="2" type="pic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64"/>
          <p:cNvSpPr/>
          <p:nvPr>
            <p:ph idx="3" type="pic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4"/>
          <p:cNvSpPr/>
          <p:nvPr>
            <p:ph idx="4" type="pic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64"/>
          <p:cNvSpPr/>
          <p:nvPr>
            <p:ph idx="5" type="pic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6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with annotations">
  <p:cSld name="ONE_COLUMN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66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5" name="Google Shape;525;p66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6" name="Google Shape;526;p66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7" name="Google Shape;527;p66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8" name="Google Shape;528;p66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9" name="Google Shape;529;p66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30" name="Google Shape;530;p66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31" name="Google Shape;531;p66"/>
          <p:cNvSpPr txBox="1"/>
          <p:nvPr>
            <p:ph idx="8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2" name="Google Shape;532;p66"/>
          <p:cNvSpPr txBox="1"/>
          <p:nvPr>
            <p:ph idx="9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3" name="Google Shape;533;p66"/>
          <p:cNvSpPr txBox="1"/>
          <p:nvPr>
            <p:ph idx="1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4" name="Google Shape;534;p66"/>
          <p:cNvSpPr txBox="1"/>
          <p:nvPr>
            <p:ph idx="1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5" name="Google Shape;535;p66"/>
          <p:cNvSpPr txBox="1"/>
          <p:nvPr>
            <p:ph idx="1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6" name="Google Shape;536;p66"/>
          <p:cNvSpPr txBox="1"/>
          <p:nvPr>
            <p:ph idx="1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7" name="Google Shape;537;p66"/>
          <p:cNvSpPr/>
          <p:nvPr>
            <p:ph idx="1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8" name="Google Shape;538;p66"/>
          <p:cNvSpPr/>
          <p:nvPr>
            <p:ph idx="1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9" name="Google Shape;539;p66"/>
          <p:cNvSpPr/>
          <p:nvPr>
            <p:ph idx="1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6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ONE_COLUMN_TEXT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4" name="Google Shape;544;p67"/>
          <p:cNvSpPr txBox="1"/>
          <p:nvPr>
            <p:ph idx="2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5" name="Google Shape;545;p67"/>
          <p:cNvSpPr txBox="1"/>
          <p:nvPr>
            <p:ph idx="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6" name="Google Shape;546;p67"/>
          <p:cNvSpPr txBox="1"/>
          <p:nvPr>
            <p:ph idx="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7" name="Google Shape;547;p67"/>
          <p:cNvSpPr txBox="1"/>
          <p:nvPr>
            <p:ph idx="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8" name="Google Shape;548;p67"/>
          <p:cNvSpPr txBox="1"/>
          <p:nvPr>
            <p:ph idx="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9" name="Google Shape;549;p67"/>
          <p:cNvSpPr/>
          <p:nvPr>
            <p:ph idx="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67"/>
          <p:cNvSpPr/>
          <p:nvPr>
            <p:ph idx="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1" name="Google Shape;551;p67"/>
          <p:cNvSpPr/>
          <p:nvPr>
            <p:ph idx="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2" name="Google Shape;552;p67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ONE_COLUMN_TEXT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68"/>
          <p:cNvSpPr txBox="1"/>
          <p:nvPr>
            <p:ph idx="1" type="body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57" name="Google Shape;557;p68"/>
          <p:cNvSpPr txBox="1"/>
          <p:nvPr>
            <p:ph idx="2" type="subTitle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8" name="Google Shape;558;p68"/>
          <p:cNvSpPr txBox="1"/>
          <p:nvPr>
            <p:ph idx="3" type="body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59" name="Google Shape;559;p68"/>
          <p:cNvSpPr/>
          <p:nvPr>
            <p:ph idx="4" type="pic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0" name="Google Shape;560;p68"/>
          <p:cNvSpPr/>
          <p:nvPr>
            <p:ph idx="5" type="pic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1" name="Google Shape;561;p68"/>
          <p:cNvSpPr txBox="1"/>
          <p:nvPr>
            <p:ph idx="6" type="subTitle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1">
  <p:cSld name="MAIN_POIN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9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5" name="Google Shape;565;p69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6" name="Google Shape;566;p69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7" name="Google Shape;567;p69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8" name="Google Shape;568;p69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9" name="Google Shape;569;p69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0" name="Google Shape;570;p69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1" name="Google Shape;571;p69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72" name="Google Shape;572;p69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3" name="Google Shape;573;p69"/>
          <p:cNvSpPr txBox="1"/>
          <p:nvPr>
            <p:ph idx="9" type="body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74" name="Google Shape;574;p69"/>
          <p:cNvSpPr/>
          <p:nvPr>
            <p:ph idx="13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69"/>
          <p:cNvSpPr txBox="1"/>
          <p:nvPr>
            <p:ph idx="14" type="subTitle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6" name="Google Shape;576;p69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2">
  <p:cSld name="MAIN_POINT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70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0" name="Google Shape;580;p70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1" name="Google Shape;581;p70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2" name="Google Shape;582;p70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3" name="Google Shape;583;p70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4" name="Google Shape;584;p70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5" name="Google Shape;585;p70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6" name="Google Shape;586;p70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87" name="Google Shape;587;p70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8" name="Google Shape;588;p70"/>
          <p:cNvSpPr/>
          <p:nvPr>
            <p:ph idx="9" type="pic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70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0" name="Google Shape;590;p70"/>
          <p:cNvSpPr txBox="1"/>
          <p:nvPr>
            <p:ph idx="14" type="body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91" name="Google Shape;591;p70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3">
  <p:cSld name="MAIN_POINT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71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5" name="Google Shape;595;p71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6" name="Google Shape;596;p71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7" name="Google Shape;597;p71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8" name="Google Shape;598;p71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9" name="Google Shape;599;p71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0" name="Google Shape;600;p71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1" name="Google Shape;601;p71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02" name="Google Shape;602;p71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3" name="Google Shape;603;p71"/>
          <p:cNvSpPr/>
          <p:nvPr>
            <p:ph idx="9" type="pic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71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5" name="Google Shape;605;p71"/>
          <p:cNvSpPr txBox="1"/>
          <p:nvPr>
            <p:ph idx="14" type="subTitle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6" name="Google Shape;606;p71"/>
          <p:cNvSpPr txBox="1"/>
          <p:nvPr>
            <p:ph idx="15" type="body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annotations">
  <p:cSld name="CAPTION_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72"/>
          <p:cNvSpPr txBox="1"/>
          <p:nvPr>
            <p:ph idx="1" type="body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0" name="Google Shape;610;p72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1" name="Google Shape;611;p72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2" name="Google Shape;612;p72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3" name="Google Shape;613;p72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4" name="Google Shape;614;p72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5" name="Google Shape;615;p72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6" name="Google Shape;616;p72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7" name="Google Shape;617;p72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APTION_ONLY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20" name="Google Shape;620;p7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73"/>
          <p:cNvSpPr txBox="1"/>
          <p:nvPr>
            <p:ph idx="1" type="subTitle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2" name="Google Shape;622;p73"/>
          <p:cNvSpPr txBox="1"/>
          <p:nvPr>
            <p:ph idx="2" type="body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74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5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0" name="Google Shape;630;p75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  <p:sp>
        <p:nvSpPr>
          <p:cNvPr id="631" name="Google Shape;631;p75"/>
          <p:cNvSpPr txBox="1"/>
          <p:nvPr>
            <p:ph idx="2" type="body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76"/>
          <p:cNvSpPr txBox="1"/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635" name="Google Shape;635;p7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76"/>
          <p:cNvSpPr txBox="1"/>
          <p:nvPr>
            <p:ph idx="1" type="subTitle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7" name="Google Shape;637;p76"/>
          <p:cNvSpPr txBox="1"/>
          <p:nvPr>
            <p:ph idx="2" type="subTitle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8" name="Google Shape;638;p76"/>
          <p:cNvSpPr txBox="1"/>
          <p:nvPr>
            <p:ph idx="3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1" name="Google Shape;641;p7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77"/>
          <p:cNvSpPr txBox="1"/>
          <p:nvPr>
            <p:ph idx="1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50" name="Google Shape;650;p79"/>
          <p:cNvSpPr txBox="1"/>
          <p:nvPr>
            <p:ph idx="3" type="subTitle"/>
          </p:nvPr>
        </p:nvSpPr>
        <p:spPr>
          <a:xfrm>
            <a:off x="793927" y="2507100"/>
            <a:ext cx="13692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</a:t>
            </a:r>
            <a:r>
              <a:rPr lang="en">
                <a:solidFill>
                  <a:schemeClr val="dk2"/>
                </a:solidFill>
              </a:rPr>
              <a:t>Organization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1" name="Google Shape;651;p79"/>
          <p:cNvSpPr txBox="1"/>
          <p:nvPr>
            <p:ph idx="4" type="subTitle"/>
          </p:nvPr>
        </p:nvSpPr>
        <p:spPr>
          <a:xfrm>
            <a:off x="2067675" y="2507100"/>
            <a:ext cx="1444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79"/>
          <p:cNvSpPr txBox="1"/>
          <p:nvPr>
            <p:ph idx="5" type="subTitle"/>
          </p:nvPr>
        </p:nvSpPr>
        <p:spPr>
          <a:xfrm>
            <a:off x="3512475" y="2507100"/>
            <a:ext cx="12033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3" name="Google Shape;653;p79"/>
          <p:cNvSpPr txBox="1"/>
          <p:nvPr>
            <p:ph idx="6" type="subTitle"/>
          </p:nvPr>
        </p:nvSpPr>
        <p:spPr>
          <a:xfrm>
            <a:off x="45650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79"/>
          <p:cNvSpPr txBox="1"/>
          <p:nvPr>
            <p:ph idx="7" type="subTitle"/>
          </p:nvPr>
        </p:nvSpPr>
        <p:spPr>
          <a:xfrm>
            <a:off x="5520875" y="2515425"/>
            <a:ext cx="1444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5" name="Google Shape;655;p79"/>
          <p:cNvSpPr txBox="1"/>
          <p:nvPr>
            <p:ph idx="8" type="subTitle"/>
          </p:nvPr>
        </p:nvSpPr>
        <p:spPr>
          <a:xfrm>
            <a:off x="81882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6" name="Google Shape;656;p79"/>
          <p:cNvSpPr txBox="1"/>
          <p:nvPr>
            <p:ph type="title"/>
          </p:nvPr>
        </p:nvSpPr>
        <p:spPr>
          <a:xfrm>
            <a:off x="19800" y="153527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Password Manager</a:t>
            </a:r>
            <a:endParaRPr sz="7200"/>
          </a:p>
        </p:txBody>
      </p:sp>
      <p:sp>
        <p:nvSpPr>
          <p:cNvPr id="657" name="Google Shape;657;p79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</a:t>
            </a:r>
            <a:endParaRPr/>
          </a:p>
        </p:txBody>
      </p:sp>
      <p:sp>
        <p:nvSpPr>
          <p:cNvPr id="658" name="Google Shape;658;p79"/>
          <p:cNvSpPr txBox="1"/>
          <p:nvPr>
            <p:ph idx="13" type="body"/>
          </p:nvPr>
        </p:nvSpPr>
        <p:spPr>
          <a:xfrm>
            <a:off x="6225064" y="300791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Andrew, Cameron, Jagger, Montana, Tristen, Carson, Miguel, Dakota, Chhavi, Sai </a:t>
            </a:r>
            <a:endParaRPr/>
          </a:p>
        </p:txBody>
      </p:sp>
      <p:cxnSp>
        <p:nvCxnSpPr>
          <p:cNvPr id="659" name="Google Shape;659;p79"/>
          <p:cNvCxnSpPr/>
          <p:nvPr/>
        </p:nvCxnSpPr>
        <p:spPr>
          <a:xfrm rot="10800000">
            <a:off x="221200" y="2727402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79"/>
          <p:cNvSpPr txBox="1"/>
          <p:nvPr/>
        </p:nvSpPr>
        <p:spPr>
          <a:xfrm>
            <a:off x="6758450" y="2515425"/>
            <a:ext cx="1739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Software </a:t>
            </a:r>
            <a:r>
              <a:rPr b="1" lang="en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Demonstration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1" name="Google Shape;661;p7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1" name="Google Shape;801;p88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Software Design</a:t>
            </a:r>
            <a:endParaRPr sz="4400"/>
          </a:p>
        </p:txBody>
      </p:sp>
      <p:sp>
        <p:nvSpPr>
          <p:cNvPr id="802" name="Google Shape;802;p88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3" name="Google Shape;803;p88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4" name="Google Shape;804;p88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05" name="Google Shape;805;p88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6" name="Google Shape;806;p88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88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8" name="Google Shape;808;p88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9" name="Google Shape;809;p88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9"/>
          <p:cNvSpPr txBox="1"/>
          <p:nvPr>
            <p:ph type="title"/>
          </p:nvPr>
        </p:nvSpPr>
        <p:spPr>
          <a:xfrm>
            <a:off x="620775" y="258750"/>
            <a:ext cx="83970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MVC ARCHITECTURE DIAGRAM</a:t>
            </a:r>
            <a:endParaRPr sz="4100"/>
          </a:p>
        </p:txBody>
      </p:sp>
      <p:pic>
        <p:nvPicPr>
          <p:cNvPr id="815" name="Google Shape;81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" y="1008150"/>
            <a:ext cx="8319725" cy="40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9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7" name="Google Shape;817;p89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8" name="Google Shape;818;p89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19" name="Google Shape;819;p89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0" name="Google Shape;820;p89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1" name="Google Shape;821;p89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2" name="Google Shape;822;p89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3" name="Google Shape;823;p89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4" name="Google Shape;824;p8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Jagger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0"/>
          <p:cNvSpPr txBox="1"/>
          <p:nvPr>
            <p:ph type="title"/>
          </p:nvPr>
        </p:nvSpPr>
        <p:spPr>
          <a:xfrm>
            <a:off x="620775" y="258750"/>
            <a:ext cx="41217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Design Overview:</a:t>
            </a:r>
            <a:endParaRPr sz="2000"/>
          </a:p>
        </p:txBody>
      </p:sp>
      <p:pic>
        <p:nvPicPr>
          <p:cNvPr id="830" name="Google Shape;8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38" y="652350"/>
            <a:ext cx="8026465" cy="4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9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3" name="Google Shape;833;p9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34" name="Google Shape;834;p9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5" name="Google Shape;835;p9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6" name="Google Shape;836;p9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7" name="Google Shape;837;p9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8" name="Google Shape;838;p9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9" name="Google Shape;839;p9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Jagger,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Montana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"/>
          <p:cNvSpPr txBox="1"/>
          <p:nvPr>
            <p:ph type="title"/>
          </p:nvPr>
        </p:nvSpPr>
        <p:spPr>
          <a:xfrm>
            <a:off x="620775" y="258750"/>
            <a:ext cx="2694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Breakdown:</a:t>
            </a:r>
            <a:endParaRPr sz="2000"/>
          </a:p>
        </p:txBody>
      </p:sp>
      <p:pic>
        <p:nvPicPr>
          <p:cNvPr id="845" name="Google Shape;8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00" y="258750"/>
            <a:ext cx="511671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7" name="Google Shape;847;p9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8" name="Google Shape;848;p9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49" name="Google Shape;849;p9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0" name="Google Shape;850;p9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1" name="Google Shape;851;p9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2" name="Google Shape;852;p9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3" name="Google Shape;853;p9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581975" y="817925"/>
            <a:ext cx="28233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it works?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ModelControl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 decisions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5" name="Google Shape;855;p9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Jagger, Dakota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2"/>
          <p:cNvSpPr txBox="1"/>
          <p:nvPr>
            <p:ph type="title"/>
          </p:nvPr>
        </p:nvSpPr>
        <p:spPr>
          <a:xfrm>
            <a:off x="620775" y="258750"/>
            <a:ext cx="2694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</a:t>
            </a:r>
            <a:r>
              <a:rPr lang="en" sz="2000"/>
              <a:t> Breakdown:</a:t>
            </a:r>
            <a:endParaRPr sz="2000"/>
          </a:p>
        </p:txBody>
      </p:sp>
      <p:pic>
        <p:nvPicPr>
          <p:cNvPr id="861" name="Google Shape;861;p92"/>
          <p:cNvPicPr preferRelativeResize="0"/>
          <p:nvPr/>
        </p:nvPicPr>
        <p:blipFill rotWithShape="1">
          <a:blip r:embed="rId3">
            <a:alphaModFix/>
          </a:blip>
          <a:srcRect b="0" l="0" r="0" t="12533"/>
          <a:stretch/>
        </p:blipFill>
        <p:spPr>
          <a:xfrm>
            <a:off x="3008852" y="258750"/>
            <a:ext cx="4840126" cy="48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3" name="Google Shape;863;p9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4" name="Google Shape;864;p9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65" name="Google Shape;865;p9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6" name="Google Shape;866;p9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7" name="Google Shape;867;p9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9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9" name="Google Shape;869;p9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0" name="Google Shape;870;p92"/>
          <p:cNvSpPr txBox="1"/>
          <p:nvPr/>
        </p:nvSpPr>
        <p:spPr>
          <a:xfrm>
            <a:off x="581975" y="817925"/>
            <a:ext cx="25146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it works?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 driver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Css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1" name="Google Shape;871;p9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Montana, Jagger, Tristen, Cameron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93"/>
          <p:cNvSpPr txBox="1"/>
          <p:nvPr>
            <p:ph type="title"/>
          </p:nvPr>
        </p:nvSpPr>
        <p:spPr>
          <a:xfrm>
            <a:off x="3010050" y="2587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E/R Diagram</a:t>
            </a:r>
            <a:endParaRPr sz="3600"/>
          </a:p>
        </p:txBody>
      </p:sp>
      <p:sp>
        <p:nvSpPr>
          <p:cNvPr id="878" name="Google Shape;878;p9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" name="Google Shape;879;p9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0" name="Google Shape;880;p9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81" name="Google Shape;881;p9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2" name="Google Shape;882;p9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3" name="Google Shape;883;p9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4" name="Google Shape;884;p9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5" name="Google Shape;885;p9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6" name="Google Shape;8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" y="1019750"/>
            <a:ext cx="8050699" cy="39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3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Tristen,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94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Test Overview</a:t>
            </a:r>
            <a:endParaRPr sz="4400"/>
          </a:p>
        </p:txBody>
      </p:sp>
      <p:sp>
        <p:nvSpPr>
          <p:cNvPr id="894" name="Google Shape;894;p9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5" name="Google Shape;895;p9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896" name="Google Shape;896;p9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7" name="Google Shape;897;p9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8" name="Google Shape;898;p9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9" name="Google Shape;899;p9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0" name="Google Shape;900;p9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1" name="Google Shape;901;p9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95"/>
          <p:cNvGraphicFramePr/>
          <p:nvPr/>
        </p:nvGraphicFramePr>
        <p:xfrm>
          <a:off x="584400" y="19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075575"/>
                <a:gridCol w="1260300"/>
                <a:gridCol w="382850"/>
                <a:gridCol w="4447800"/>
                <a:gridCol w="808700"/>
              </a:tblGrid>
              <a:tr h="100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Constructors and the Getter functions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Last Login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UpdateLastLogin function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3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Operator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overloaded operator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UserType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Constructors and the Getter functions of the UserType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7" name="Google Shape;907;p95"/>
          <p:cNvSpPr txBox="1"/>
          <p:nvPr/>
        </p:nvSpPr>
        <p:spPr>
          <a:xfrm>
            <a:off x="584400" y="1252250"/>
            <a:ext cx="7458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unit tests were conducted with gtest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8" name="Google Shape;908;p95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09" name="Google Shape;909;p9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0" name="Google Shape;910;p9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11" name="Google Shape;911;p9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2" name="Google Shape;912;p9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3" name="Google Shape;913;p9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4" name="Google Shape;914;p9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5" name="Google Shape;915;p9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6" name="Google Shape;916;p9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7" name="Google Shape;917;p9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6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23" name="Google Shape;923;p9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4" name="Google Shape;924;p9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25" name="Google Shape;925;p9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6" name="Google Shape;926;p9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7" name="Google Shape;927;p9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8" name="Google Shape;928;p9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9" name="Google Shape;929;p9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0" name="Google Shape;930;p9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931" name="Google Shape;931;p96"/>
          <p:cNvGraphicFramePr/>
          <p:nvPr/>
        </p:nvGraphicFramePr>
        <p:xfrm>
          <a:off x="685700" y="89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075575"/>
                <a:gridCol w="1260300"/>
                <a:gridCol w="431325"/>
                <a:gridCol w="4399325"/>
                <a:gridCol w="808700"/>
              </a:tblGrid>
              <a:tr h="100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Credential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 and Getter functions of the </a:t>
                      </a:r>
                      <a:r>
                        <a:rPr lang="en" sz="1000"/>
                        <a:t>Credential</a:t>
                      </a:r>
                      <a:r>
                        <a:rPr lang="en" sz="1000"/>
                        <a:t>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4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Last Updated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UpdateLastUpdated function of the Credential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Setter functions of the Credential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Database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Insert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InsertRecord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Retrieve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RetrieveRecord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Delete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DeleteRecord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2" name="Google Shape;932;p96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7" name="Google Shape;937;p97"/>
          <p:cNvGraphicFramePr/>
          <p:nvPr/>
        </p:nvGraphicFramePr>
        <p:xfrm>
          <a:off x="584400" y="117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075575"/>
                <a:gridCol w="1260300"/>
                <a:gridCol w="473200"/>
                <a:gridCol w="4357450"/>
                <a:gridCol w="808700"/>
              </a:tblGrid>
              <a:tr h="273175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Hash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Hash Returns Correct Hash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ToHash function of the HashClass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From Hash Validates Correctly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FromHash function of the HashClass, for a correct password entry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From Hash Fails On Incorrect Password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FromHash function of the HashClass, for an incorrect password entry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Hash Different Passwords Produce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Different Hashes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ToHash function of the HashClass, ensuring each password </a:t>
                      </a:r>
                      <a:r>
                        <a:rPr lang="en" sz="1000"/>
                        <a:t>receives</a:t>
                      </a:r>
                      <a:r>
                        <a:rPr lang="en" sz="1000"/>
                        <a:t> a unique hash.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8" name="Google Shape;938;p97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39" name="Google Shape;939;p9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0" name="Google Shape;940;p9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41" name="Google Shape;941;p9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2" name="Google Shape;942;p9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3" name="Google Shape;943;p9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4" name="Google Shape;944;p9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5" name="Google Shape;945;p9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6" name="Google Shape;946;p9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7" name="Google Shape;947;p9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80"/>
          <p:cNvSpPr txBox="1"/>
          <p:nvPr>
            <p:ph idx="8" type="subTitle"/>
          </p:nvPr>
        </p:nvSpPr>
        <p:spPr>
          <a:xfrm>
            <a:off x="2415200" y="161375"/>
            <a:ext cx="3835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Index</a:t>
            </a:r>
            <a:endParaRPr sz="2500"/>
          </a:p>
        </p:txBody>
      </p:sp>
      <p:sp>
        <p:nvSpPr>
          <p:cNvPr id="668" name="Google Shape;668;p80"/>
          <p:cNvSpPr txBox="1"/>
          <p:nvPr>
            <p:ph type="title"/>
          </p:nvPr>
        </p:nvSpPr>
        <p:spPr>
          <a:xfrm>
            <a:off x="5628300" y="65325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</a:t>
            </a:r>
            <a:r>
              <a:rPr lang="en" sz="1800"/>
              <a:t>Organization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Requirements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Desig</a:t>
            </a:r>
            <a:r>
              <a:rPr lang="en" sz="1800"/>
              <a:t>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 Overview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Traceability</a:t>
            </a:r>
            <a:r>
              <a:rPr lang="en" sz="1800"/>
              <a:t> Matrix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Demonstration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Reflection</a:t>
            </a:r>
            <a:endParaRPr sz="1800"/>
          </a:p>
        </p:txBody>
      </p:sp>
      <p:cxnSp>
        <p:nvCxnSpPr>
          <p:cNvPr id="669" name="Google Shape;669;p80"/>
          <p:cNvCxnSpPr/>
          <p:nvPr/>
        </p:nvCxnSpPr>
        <p:spPr>
          <a:xfrm>
            <a:off x="4510804" y="1057810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0"/>
          <p:cNvCxnSpPr/>
          <p:nvPr/>
        </p:nvCxnSpPr>
        <p:spPr>
          <a:xfrm>
            <a:off x="4510804" y="1607092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0"/>
          <p:cNvCxnSpPr/>
          <p:nvPr/>
        </p:nvCxnSpPr>
        <p:spPr>
          <a:xfrm>
            <a:off x="4510804" y="2053024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0"/>
          <p:cNvCxnSpPr/>
          <p:nvPr/>
        </p:nvCxnSpPr>
        <p:spPr>
          <a:xfrm>
            <a:off x="4510804" y="2571756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0"/>
          <p:cNvCxnSpPr/>
          <p:nvPr/>
        </p:nvCxnSpPr>
        <p:spPr>
          <a:xfrm>
            <a:off x="4510804" y="3015313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80"/>
          <p:cNvCxnSpPr/>
          <p:nvPr/>
        </p:nvCxnSpPr>
        <p:spPr>
          <a:xfrm>
            <a:off x="4510804" y="3522995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80"/>
          <p:cNvCxnSpPr/>
          <p:nvPr/>
        </p:nvCxnSpPr>
        <p:spPr>
          <a:xfrm>
            <a:off x="4510804" y="4016777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80"/>
          <p:cNvSpPr txBox="1"/>
          <p:nvPr/>
        </p:nvSpPr>
        <p:spPr>
          <a:xfrm>
            <a:off x="4410300" y="1407829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03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7" name="Google Shape;677;p80"/>
          <p:cNvSpPr txBox="1"/>
          <p:nvPr/>
        </p:nvSpPr>
        <p:spPr>
          <a:xfrm>
            <a:off x="4410300" y="872437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01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8" name="Google Shape;678;p80"/>
          <p:cNvSpPr txBox="1"/>
          <p:nvPr/>
        </p:nvSpPr>
        <p:spPr>
          <a:xfrm>
            <a:off x="4410300" y="1858500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06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9" name="Google Shape;679;p80"/>
          <p:cNvSpPr txBox="1"/>
          <p:nvPr/>
        </p:nvSpPr>
        <p:spPr>
          <a:xfrm>
            <a:off x="4410300" y="2382186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08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0" name="Google Shape;680;p80"/>
          <p:cNvSpPr txBox="1"/>
          <p:nvPr/>
        </p:nvSpPr>
        <p:spPr>
          <a:xfrm>
            <a:off x="4410300" y="2818521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14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1" name="Google Shape;681;p80"/>
          <p:cNvSpPr txBox="1"/>
          <p:nvPr/>
        </p:nvSpPr>
        <p:spPr>
          <a:xfrm>
            <a:off x="4410300" y="3324052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19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2" name="Google Shape;682;p80"/>
          <p:cNvSpPr txBox="1"/>
          <p:nvPr/>
        </p:nvSpPr>
        <p:spPr>
          <a:xfrm>
            <a:off x="4410300" y="3829577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23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683" name="Google Shape;683;p80"/>
          <p:cNvCxnSpPr/>
          <p:nvPr/>
        </p:nvCxnSpPr>
        <p:spPr>
          <a:xfrm>
            <a:off x="4510804" y="4510220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80"/>
          <p:cNvSpPr txBox="1"/>
          <p:nvPr/>
        </p:nvSpPr>
        <p:spPr>
          <a:xfrm>
            <a:off x="4410300" y="4302952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24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5" name="Google Shape;685;p8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8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53" name="Google Shape;953;p98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4" name="Google Shape;954;p98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55" name="Google Shape;955;p98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6" name="Google Shape;956;p98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7" name="Google Shape;957;p98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8" name="Google Shape;958;p98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9" name="Google Shape;959;p98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0" name="Google Shape;960;p98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1" name="Google Shape;961;p98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62" name="Google Shape;9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75" y="813237"/>
            <a:ext cx="8212949" cy="17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5" y="2571752"/>
            <a:ext cx="8212949" cy="243024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8"/>
          <p:cNvSpPr txBox="1"/>
          <p:nvPr/>
        </p:nvSpPr>
        <p:spPr>
          <a:xfrm>
            <a:off x="349650" y="991875"/>
            <a:ext cx="450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5" name="Google Shape;965;p98"/>
          <p:cNvSpPr txBox="1"/>
          <p:nvPr/>
        </p:nvSpPr>
        <p:spPr>
          <a:xfrm>
            <a:off x="315450" y="15398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6" name="Google Shape;966;p98"/>
          <p:cNvSpPr txBox="1"/>
          <p:nvPr/>
        </p:nvSpPr>
        <p:spPr>
          <a:xfrm>
            <a:off x="315450" y="207665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V3.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349650" y="312780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V4.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8" name="Google Shape;968;p98"/>
          <p:cNvSpPr txBox="1"/>
          <p:nvPr/>
        </p:nvSpPr>
        <p:spPr>
          <a:xfrm>
            <a:off x="349650" y="3551463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V5.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9" name="Google Shape;969;p98"/>
          <p:cNvSpPr txBox="1"/>
          <p:nvPr/>
        </p:nvSpPr>
        <p:spPr>
          <a:xfrm>
            <a:off x="315450" y="40009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V6.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0" name="Google Shape;970;p98"/>
          <p:cNvSpPr txBox="1"/>
          <p:nvPr/>
        </p:nvSpPr>
        <p:spPr>
          <a:xfrm>
            <a:off x="315450" y="45436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V7.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9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76" name="Google Shape;976;p99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7" name="Google Shape;977;p99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78" name="Google Shape;978;p99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9" name="Google Shape;979;p99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0" name="Google Shape;980;p99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1" name="Google Shape;981;p99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2" name="Google Shape;982;p99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3" name="Google Shape;983;p99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4" name="Google Shape;984;p9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85" name="Google Shape;9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25" y="1036550"/>
            <a:ext cx="8291774" cy="10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00" y="2603250"/>
            <a:ext cx="8357325" cy="17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9"/>
          <p:cNvSpPr txBox="1"/>
          <p:nvPr/>
        </p:nvSpPr>
        <p:spPr>
          <a:xfrm>
            <a:off x="294600" y="119835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V8.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" name="Google Shape;988;p99"/>
          <p:cNvSpPr txBox="1"/>
          <p:nvPr/>
        </p:nvSpPr>
        <p:spPr>
          <a:xfrm>
            <a:off x="349650" y="1613463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9" name="Google Shape;989;p99"/>
          <p:cNvSpPr txBox="1"/>
          <p:nvPr/>
        </p:nvSpPr>
        <p:spPr>
          <a:xfrm>
            <a:off x="349650" y="177300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0" name="Google Shape;990;p99"/>
          <p:cNvSpPr txBox="1"/>
          <p:nvPr/>
        </p:nvSpPr>
        <p:spPr>
          <a:xfrm>
            <a:off x="296700" y="30268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V10.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1" name="Google Shape;991;p99"/>
          <p:cNvSpPr txBox="1"/>
          <p:nvPr/>
        </p:nvSpPr>
        <p:spPr>
          <a:xfrm>
            <a:off x="349650" y="36239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V11.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2" name="Google Shape;992;p99"/>
          <p:cNvSpPr txBox="1"/>
          <p:nvPr/>
        </p:nvSpPr>
        <p:spPr>
          <a:xfrm>
            <a:off x="349650" y="39347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V12.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0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98" name="Google Shape;998;p10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9" name="Google Shape;999;p10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00" name="Google Shape;1000;p10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1" name="Google Shape;1001;p10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2" name="Google Shape;1002;p10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3" name="Google Shape;1003;p10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4" name="Google Shape;1004;p10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5" name="Google Shape;1005;p10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6" name="Google Shape;1006;p10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07" name="Google Shape;100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939225"/>
            <a:ext cx="8171074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25" y="3170503"/>
            <a:ext cx="8171076" cy="139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0"/>
          <p:cNvSpPr txBox="1"/>
          <p:nvPr/>
        </p:nvSpPr>
        <p:spPr>
          <a:xfrm>
            <a:off x="373050" y="129601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V14.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373050" y="19713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V15.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1" name="Google Shape;1011;p100"/>
          <p:cNvSpPr txBox="1"/>
          <p:nvPr/>
        </p:nvSpPr>
        <p:spPr>
          <a:xfrm>
            <a:off x="429200" y="23461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V16.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2" name="Google Shape;1012;p100"/>
          <p:cNvSpPr txBox="1"/>
          <p:nvPr/>
        </p:nvSpPr>
        <p:spPr>
          <a:xfrm>
            <a:off x="373050" y="339623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V17.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3" name="Google Shape;1013;p100"/>
          <p:cNvSpPr txBox="1"/>
          <p:nvPr/>
        </p:nvSpPr>
        <p:spPr>
          <a:xfrm>
            <a:off x="429200" y="38939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4" name="Google Shape;1014;p100"/>
          <p:cNvSpPr txBox="1"/>
          <p:nvPr/>
        </p:nvSpPr>
        <p:spPr>
          <a:xfrm>
            <a:off x="429200" y="408073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5" name="Google Shape;1015;p100"/>
          <p:cNvSpPr txBox="1"/>
          <p:nvPr/>
        </p:nvSpPr>
        <p:spPr>
          <a:xfrm>
            <a:off x="429200" y="42881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V20.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1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1021" name="Google Shape;1021;p10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2" name="Google Shape;1022;p10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23" name="Google Shape;1023;p10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4" name="Google Shape;1024;p10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5" name="Google Shape;1025;p10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6" name="Google Shape;1026;p10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7" name="Google Shape;1027;p10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8" name="Google Shape;1028;p10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9" name="Google Shape;1029;p10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30" name="Google Shape;10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00" y="1365650"/>
            <a:ext cx="8185426" cy="29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1"/>
          <p:cNvSpPr txBox="1"/>
          <p:nvPr/>
        </p:nvSpPr>
        <p:spPr>
          <a:xfrm>
            <a:off x="429200" y="21582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2" name="Google Shape;1032;p101"/>
          <p:cNvSpPr txBox="1"/>
          <p:nvPr/>
        </p:nvSpPr>
        <p:spPr>
          <a:xfrm>
            <a:off x="429200" y="26616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3" name="Google Shape;1033;p101"/>
          <p:cNvSpPr txBox="1"/>
          <p:nvPr/>
        </p:nvSpPr>
        <p:spPr>
          <a:xfrm>
            <a:off x="429200" y="31906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4" name="Google Shape;1034;p101"/>
          <p:cNvSpPr txBox="1"/>
          <p:nvPr/>
        </p:nvSpPr>
        <p:spPr>
          <a:xfrm>
            <a:off x="429200" y="38094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2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40" name="Google Shape;1040;p10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1" name="Google Shape;1041;p10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42" name="Google Shape;1042;p10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3" name="Google Shape;1043;p10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4" name="Google Shape;1044;p10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5" name="Google Shape;1045;p10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6" name="Google Shape;1046;p10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7" name="Google Shape;1047;p10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8" name="Google Shape;1048;p10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9" name="Google Shape;10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287" y="1366162"/>
            <a:ext cx="7553826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275" y="3205362"/>
            <a:ext cx="7553850" cy="64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2"/>
          <p:cNvSpPr txBox="1"/>
          <p:nvPr/>
        </p:nvSpPr>
        <p:spPr>
          <a:xfrm>
            <a:off x="584400" y="18259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</a:t>
            </a: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2" name="Google Shape;1052;p102"/>
          <p:cNvSpPr txBox="1"/>
          <p:nvPr/>
        </p:nvSpPr>
        <p:spPr>
          <a:xfrm>
            <a:off x="584400" y="22300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3" name="Google Shape;1053;p102"/>
          <p:cNvSpPr txBox="1"/>
          <p:nvPr/>
        </p:nvSpPr>
        <p:spPr>
          <a:xfrm>
            <a:off x="568375" y="33050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3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59" name="Google Shape;1059;p10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0" name="Google Shape;1060;p10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61" name="Google Shape;1061;p10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2" name="Google Shape;1062;p10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3" name="Google Shape;1063;p10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4" name="Google Shape;1064;p10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5" name="Google Shape;1065;p10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6" name="Google Shape;1066;p10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7" name="Google Shape;1067;p103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68" name="Google Shape;106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00" y="1252250"/>
            <a:ext cx="6725375" cy="1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325" y="3510954"/>
            <a:ext cx="6757974" cy="137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800" y="2303800"/>
            <a:ext cx="553875" cy="40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3"/>
          <p:cNvSpPr txBox="1"/>
          <p:nvPr/>
        </p:nvSpPr>
        <p:spPr>
          <a:xfrm>
            <a:off x="552650" y="14461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2" name="Google Shape;1072;p103"/>
          <p:cNvSpPr txBox="1"/>
          <p:nvPr/>
        </p:nvSpPr>
        <p:spPr>
          <a:xfrm>
            <a:off x="539600" y="19122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3" name="Google Shape;1073;p103"/>
          <p:cNvSpPr txBox="1"/>
          <p:nvPr/>
        </p:nvSpPr>
        <p:spPr>
          <a:xfrm>
            <a:off x="552650" y="24559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4" name="Google Shape;1074;p103"/>
          <p:cNvSpPr txBox="1"/>
          <p:nvPr/>
        </p:nvSpPr>
        <p:spPr>
          <a:xfrm>
            <a:off x="584400" y="28971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5" name="Google Shape;1075;p103"/>
          <p:cNvSpPr txBox="1"/>
          <p:nvPr/>
        </p:nvSpPr>
        <p:spPr>
          <a:xfrm>
            <a:off x="584400" y="35846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5.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6" name="Google Shape;1076;p103"/>
          <p:cNvSpPr txBox="1"/>
          <p:nvPr/>
        </p:nvSpPr>
        <p:spPr>
          <a:xfrm>
            <a:off x="584388" y="39647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6.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7" name="Google Shape;1077;p103"/>
          <p:cNvSpPr txBox="1"/>
          <p:nvPr/>
        </p:nvSpPr>
        <p:spPr>
          <a:xfrm>
            <a:off x="641250" y="4474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7.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4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83" name="Google Shape;1083;p10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4" name="Google Shape;1084;p10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85" name="Google Shape;1085;p10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6" name="Google Shape;1086;p10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7" name="Google Shape;1087;p10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8" name="Google Shape;1088;p10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9" name="Google Shape;1089;p10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0" name="Google Shape;1090;p10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1" name="Google Shape;1091;p104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92" name="Google Shape;109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12" y="1166399"/>
            <a:ext cx="7234574" cy="20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00" y="3495112"/>
            <a:ext cx="7234576" cy="130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150" y="3672575"/>
            <a:ext cx="553875" cy="40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4"/>
          <p:cNvSpPr txBox="1"/>
          <p:nvPr/>
        </p:nvSpPr>
        <p:spPr>
          <a:xfrm>
            <a:off x="494750" y="13931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6" name="Google Shape;1096;p104"/>
          <p:cNvSpPr txBox="1"/>
          <p:nvPr/>
        </p:nvSpPr>
        <p:spPr>
          <a:xfrm>
            <a:off x="494750" y="2162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7" name="Google Shape;1097;p104"/>
          <p:cNvSpPr txBox="1"/>
          <p:nvPr/>
        </p:nvSpPr>
        <p:spPr>
          <a:xfrm>
            <a:off x="494750" y="28288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10.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8" name="Google Shape;1098;p104"/>
          <p:cNvSpPr txBox="1"/>
          <p:nvPr/>
        </p:nvSpPr>
        <p:spPr>
          <a:xfrm>
            <a:off x="494750" y="36057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9" name="Google Shape;1099;p104"/>
          <p:cNvSpPr txBox="1"/>
          <p:nvPr/>
        </p:nvSpPr>
        <p:spPr>
          <a:xfrm>
            <a:off x="494750" y="4264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5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105" name="Google Shape;1105;p10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6" name="Google Shape;1106;p10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107" name="Google Shape;1107;p10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8" name="Google Shape;1108;p10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9" name="Google Shape;1109;p10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0" name="Google Shape;1110;p10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1" name="Google Shape;1111;p10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2" name="Google Shape;1112;p10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3" name="Google Shape;1113;p10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14" name="Google Shape;11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0" y="1166399"/>
            <a:ext cx="7681449" cy="14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150" y="3039357"/>
            <a:ext cx="7681451" cy="151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5"/>
          <p:cNvSpPr txBox="1"/>
          <p:nvPr/>
        </p:nvSpPr>
        <p:spPr>
          <a:xfrm>
            <a:off x="584400" y="13695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7" name="Google Shape;1117;p105"/>
          <p:cNvSpPr txBox="1"/>
          <p:nvPr/>
        </p:nvSpPr>
        <p:spPr>
          <a:xfrm>
            <a:off x="584400" y="17743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8" name="Google Shape;1118;p105"/>
          <p:cNvSpPr txBox="1"/>
          <p:nvPr/>
        </p:nvSpPr>
        <p:spPr>
          <a:xfrm>
            <a:off x="584400" y="22044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15.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9" name="Google Shape;1119;p105"/>
          <p:cNvSpPr txBox="1"/>
          <p:nvPr/>
        </p:nvSpPr>
        <p:spPr>
          <a:xfrm>
            <a:off x="584400" y="33689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16.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0" name="Google Shape;1120;p105"/>
          <p:cNvSpPr txBox="1"/>
          <p:nvPr/>
        </p:nvSpPr>
        <p:spPr>
          <a:xfrm>
            <a:off x="584400" y="38292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17.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1" name="Google Shape;1121;p105"/>
          <p:cNvSpPr txBox="1"/>
          <p:nvPr/>
        </p:nvSpPr>
        <p:spPr>
          <a:xfrm>
            <a:off x="584400" y="41535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106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Traceability Matrix</a:t>
            </a:r>
            <a:endParaRPr sz="4400"/>
          </a:p>
        </p:txBody>
      </p:sp>
      <p:sp>
        <p:nvSpPr>
          <p:cNvPr id="1128" name="Google Shape;1128;p10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29" name="Google Shape;1129;p10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0" name="Google Shape;1130;p10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1" name="Google Shape;1131;p10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2" name="Google Shape;1132;p10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3" name="Google Shape;1133;p10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4" name="Google Shape;1134;p10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5" name="Google Shape;1135;p10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7"/>
          <p:cNvSpPr txBox="1"/>
          <p:nvPr>
            <p:ph type="title"/>
          </p:nvPr>
        </p:nvSpPr>
        <p:spPr>
          <a:xfrm>
            <a:off x="2545325" y="193875"/>
            <a:ext cx="4748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Traceability Matrix</a:t>
            </a:r>
            <a:endParaRPr sz="3600"/>
          </a:p>
        </p:txBody>
      </p:sp>
      <p:sp>
        <p:nvSpPr>
          <p:cNvPr id="1141" name="Google Shape;1141;p10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42" name="Google Shape;1142;p10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3" name="Google Shape;1143;p10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4" name="Google Shape;1144;p10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5" name="Google Shape;1145;p10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6" name="Google Shape;1146;p10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7" name="Google Shape;1147;p10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8" name="Google Shape;1148;p10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49" name="Google Shape;1149;p107"/>
          <p:cNvGraphicFramePr/>
          <p:nvPr/>
        </p:nvGraphicFramePr>
        <p:xfrm>
          <a:off x="698600" y="118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36475"/>
                <a:gridCol w="2036475"/>
                <a:gridCol w="2036475"/>
                <a:gridCol w="2036475"/>
              </a:tblGrid>
              <a:tr h="383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Performance 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0" name="Google Shape;1150;p107"/>
          <p:cNvGraphicFramePr/>
          <p:nvPr/>
        </p:nvGraphicFramePr>
        <p:xfrm>
          <a:off x="2735100" y="118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36475"/>
                <a:gridCol w="2036475"/>
                <a:gridCol w="2036475"/>
              </a:tblGrid>
              <a:tr h="9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Architecture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support 10 users while maintaining a maximum response time of 2 seconds.	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4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Interface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exhibit response times of between 0 and 2 seconds after user input.			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Server Infrastructure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Unplanned extended downtime shall not exceed 1 minute each week.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How does this even help develop </a:t>
                      </a:r>
                      <a:r>
                        <a:rPr lang="en"/>
                        <a:t>requirements?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Authentication Module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support a minimum of two users altering credentials at the same time.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1" name="Google Shape;1151;p10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52" name="Google Shape;1152;p107"/>
          <p:cNvGraphicFramePr/>
          <p:nvPr/>
        </p:nvGraphicFramePr>
        <p:xfrm>
          <a:off x="2735100" y="78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36475"/>
                <a:gridCol w="2036475"/>
                <a:gridCol w="2036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Design Component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Requirement Description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81"/>
          <p:cNvSpPr txBox="1"/>
          <p:nvPr>
            <p:ph type="title"/>
          </p:nvPr>
        </p:nvSpPr>
        <p:spPr>
          <a:xfrm>
            <a:off x="1929900" y="1912275"/>
            <a:ext cx="55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</a:t>
            </a:r>
            <a:r>
              <a:rPr lang="en" sz="4400"/>
              <a:t>Organization</a:t>
            </a:r>
            <a:endParaRPr sz="4400"/>
          </a:p>
        </p:txBody>
      </p:sp>
      <p:sp>
        <p:nvSpPr>
          <p:cNvPr id="692" name="Google Shape;692;p8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3" name="Google Shape;693;p8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4" name="Google Shape;694;p8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5" name="Google Shape;695;p8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6" name="Google Shape;696;p8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Organization</a:t>
            </a:r>
            <a:endParaRPr u="sng"/>
          </a:p>
        </p:txBody>
      </p:sp>
      <p:sp>
        <p:nvSpPr>
          <p:cNvPr id="697" name="Google Shape;697;p8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8" name="Google Shape;698;p8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8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8"/>
          <p:cNvSpPr txBox="1"/>
          <p:nvPr>
            <p:ph idx="1" type="subTitle"/>
          </p:nvPr>
        </p:nvSpPr>
        <p:spPr>
          <a:xfrm rot="-5400000">
            <a:off x="-243075" y="4033350"/>
            <a:ext cx="8709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8" name="Google Shape;1158;p108"/>
          <p:cNvSpPr txBox="1"/>
          <p:nvPr>
            <p:ph idx="2" type="subTitle"/>
          </p:nvPr>
        </p:nvSpPr>
        <p:spPr>
          <a:xfrm rot="-5400000">
            <a:off x="-232725" y="3243050"/>
            <a:ext cx="850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59" name="Google Shape;1159;p108"/>
          <p:cNvSpPr txBox="1"/>
          <p:nvPr>
            <p:ph idx="3" type="subTitle"/>
          </p:nvPr>
        </p:nvSpPr>
        <p:spPr>
          <a:xfrm rot="-5400000">
            <a:off x="-110475" y="2606775"/>
            <a:ext cx="605700" cy="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0" name="Google Shape;1160;p108"/>
          <p:cNvSpPr txBox="1"/>
          <p:nvPr>
            <p:ph idx="4" type="subTitle"/>
          </p:nvPr>
        </p:nvSpPr>
        <p:spPr>
          <a:xfrm rot="-5400000">
            <a:off x="-126975" y="2003725"/>
            <a:ext cx="638700" cy="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1" name="Google Shape;1161;p108"/>
          <p:cNvSpPr txBox="1"/>
          <p:nvPr>
            <p:ph idx="5" type="subTitle"/>
          </p:nvPr>
        </p:nvSpPr>
        <p:spPr>
          <a:xfrm rot="-5400000">
            <a:off x="-223575" y="1317150"/>
            <a:ext cx="831900" cy="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108"/>
          <p:cNvSpPr txBox="1"/>
          <p:nvPr>
            <p:ph idx="6" type="subTitle"/>
          </p:nvPr>
        </p:nvSpPr>
        <p:spPr>
          <a:xfrm rot="-5401240">
            <a:off x="-223575" y="581400"/>
            <a:ext cx="8319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3" name="Google Shape;1163;p108"/>
          <p:cNvSpPr txBox="1"/>
          <p:nvPr>
            <p:ph idx="7" type="subTitle"/>
          </p:nvPr>
        </p:nvSpPr>
        <p:spPr>
          <a:xfrm rot="-5400000">
            <a:off x="-3975" y="157050"/>
            <a:ext cx="447300" cy="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4" name="Google Shape;1164;p108"/>
          <p:cNvSpPr txBox="1"/>
          <p:nvPr/>
        </p:nvSpPr>
        <p:spPr>
          <a:xfrm rot="-5398503">
            <a:off x="-52425" y="4696275"/>
            <a:ext cx="688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rPr>
              <a:t>Reflection</a:t>
            </a:r>
            <a:endParaRPr sz="700">
              <a:solidFill>
                <a:schemeClr val="lt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65" name="Google Shape;1165;p108"/>
          <p:cNvSpPr txBox="1"/>
          <p:nvPr/>
        </p:nvSpPr>
        <p:spPr>
          <a:xfrm>
            <a:off x="418575" y="0"/>
            <a:ext cx="1483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Traceability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Matrix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66" name="Google Shape;1166;p108"/>
          <p:cNvGraphicFramePr/>
          <p:nvPr/>
        </p:nvGraphicFramePr>
        <p:xfrm>
          <a:off x="541000" y="65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361075"/>
                <a:gridCol w="1613375"/>
                <a:gridCol w="3781225"/>
                <a:gridCol w="1801525"/>
              </a:tblGrid>
              <a:tr h="445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67" name="Google Shape;1167;p108"/>
          <p:cNvGraphicFramePr/>
          <p:nvPr/>
        </p:nvGraphicFramePr>
        <p:xfrm>
          <a:off x="1902075" y="65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613375"/>
                <a:gridCol w="3781225"/>
                <a:gridCol w="1801525"/>
              </a:tblGrid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Encryption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Admin passwords shall not be obtainable by any user but that specific admin.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What does this even mean?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Access Control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 log access shall only be available to Admin users.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(but, true)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Encryption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data transfers containing user data shall be encrypted.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</a:t>
                      </a:r>
                      <a:r>
                        <a:rPr lang="en" sz="1300"/>
                        <a:t>(but, true)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Session Manager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Sessions shall expire after an inactivity of 30 minutes.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Compliance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software shall enforce password authentication requirements following the NIST Digital Identity Guidelines (SP 800-63B).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M13, M14, M15, M16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Authentication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Accounts shall lock after three repeated failed login attempts.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Database</a:t>
                      </a:r>
                      <a:r>
                        <a:rPr lang="en" sz="1100"/>
                        <a:t> Security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any database login, a minimum of AES encryption shall be used before authentication.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M13, M14, M15, M16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Backup System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software shall prevent data loss of user credentials by completing daily backups of all files to a secondary location.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Database Access Control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All interactions with the database shall access the database with the least privilege possible for the least amount of time.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M9, M10, M11, M12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8" name="Google Shape;1168;p108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69" name="Google Shape;1169;p108"/>
          <p:cNvGraphicFramePr/>
          <p:nvPr/>
        </p:nvGraphicFramePr>
        <p:xfrm>
          <a:off x="1902075" y="25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1613375"/>
                <a:gridCol w="3781225"/>
                <a:gridCol w="1801550"/>
              </a:tblGrid>
              <a:tr h="39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Design Component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 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9"/>
          <p:cNvSpPr txBox="1"/>
          <p:nvPr>
            <p:ph idx="1" type="subTitle"/>
          </p:nvPr>
        </p:nvSpPr>
        <p:spPr>
          <a:xfrm rot="-5400000">
            <a:off x="-205900" y="3990250"/>
            <a:ext cx="8499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5" name="Google Shape;1175;p109"/>
          <p:cNvSpPr txBox="1"/>
          <p:nvPr>
            <p:ph idx="2" type="subTitle"/>
          </p:nvPr>
        </p:nvSpPr>
        <p:spPr>
          <a:xfrm rot="-5400000">
            <a:off x="-184550" y="3268475"/>
            <a:ext cx="7983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76" name="Google Shape;1176;p109"/>
          <p:cNvSpPr txBox="1"/>
          <p:nvPr>
            <p:ph idx="3" type="subTitle"/>
          </p:nvPr>
        </p:nvSpPr>
        <p:spPr>
          <a:xfrm rot="-5400000">
            <a:off x="-102795" y="2579900"/>
            <a:ext cx="6249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7" name="Google Shape;1177;p109"/>
          <p:cNvSpPr txBox="1"/>
          <p:nvPr>
            <p:ph idx="4" type="subTitle"/>
          </p:nvPr>
        </p:nvSpPr>
        <p:spPr>
          <a:xfrm rot="-5400000">
            <a:off x="-107244" y="1968750"/>
            <a:ext cx="6249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8" name="Google Shape;1178;p109"/>
          <p:cNvSpPr txBox="1"/>
          <p:nvPr>
            <p:ph idx="5" type="subTitle"/>
          </p:nvPr>
        </p:nvSpPr>
        <p:spPr>
          <a:xfrm rot="-5400000">
            <a:off x="-212200" y="1398175"/>
            <a:ext cx="86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9" name="Google Shape;1179;p109"/>
          <p:cNvSpPr txBox="1"/>
          <p:nvPr>
            <p:ph idx="6" type="subTitle"/>
          </p:nvPr>
        </p:nvSpPr>
        <p:spPr>
          <a:xfrm rot="-5400000">
            <a:off x="-166875" y="667825"/>
            <a:ext cx="807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0" name="Google Shape;1180;p109"/>
          <p:cNvSpPr txBox="1"/>
          <p:nvPr>
            <p:ph idx="7" type="subTitle"/>
          </p:nvPr>
        </p:nvSpPr>
        <p:spPr>
          <a:xfrm rot="-5400000">
            <a:off x="3450" y="164575"/>
            <a:ext cx="495000" cy="2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1" name="Google Shape;1181;p109"/>
          <p:cNvSpPr txBox="1"/>
          <p:nvPr/>
        </p:nvSpPr>
        <p:spPr>
          <a:xfrm>
            <a:off x="840763" y="3878432"/>
            <a:ext cx="284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2" name="Google Shape;1182;p109"/>
          <p:cNvSpPr txBox="1"/>
          <p:nvPr>
            <p:ph type="title"/>
          </p:nvPr>
        </p:nvSpPr>
        <p:spPr>
          <a:xfrm>
            <a:off x="1464975" y="81700"/>
            <a:ext cx="5505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Matrix</a:t>
            </a:r>
            <a:endParaRPr/>
          </a:p>
        </p:txBody>
      </p:sp>
      <p:sp>
        <p:nvSpPr>
          <p:cNvPr id="1183" name="Google Shape;1183;p109"/>
          <p:cNvSpPr txBox="1"/>
          <p:nvPr/>
        </p:nvSpPr>
        <p:spPr>
          <a:xfrm rot="-5400000">
            <a:off x="-74100" y="4676850"/>
            <a:ext cx="650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Reflection</a:t>
            </a:r>
            <a:endParaRPr sz="600">
              <a:solidFill>
                <a:schemeClr val="dk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aphicFrame>
        <p:nvGraphicFramePr>
          <p:cNvPr id="1184" name="Google Shape;1184;p109"/>
          <p:cNvGraphicFramePr/>
          <p:nvPr/>
        </p:nvGraphicFramePr>
        <p:xfrm>
          <a:off x="656600" y="92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66375"/>
                <a:gridCol w="2066375"/>
                <a:gridCol w="2066375"/>
                <a:gridCol w="2066375"/>
              </a:tblGrid>
              <a:tr h="398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Quality Attributes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85" name="Google Shape;1185;p109"/>
          <p:cNvGraphicFramePr/>
          <p:nvPr/>
        </p:nvGraphicFramePr>
        <p:xfrm>
          <a:off x="2722950" y="92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66375"/>
                <a:gridCol w="2066375"/>
                <a:gridCol w="2066375"/>
              </a:tblGrid>
              <a:tr h="115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Modular Design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be divided into a minimum of 2 components that can be modified individually.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IT 1-18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5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Modular Design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Components shall allow the ability to update without affecting other parts of the system.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T16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Documentation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Software shall be accompanied by documentation.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n/a (but, true)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5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Security Framework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protect against unauthorized access and data breaches.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n/a (not, true…)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86" name="Google Shape;1186;p10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87" name="Google Shape;1187;p109"/>
          <p:cNvGraphicFramePr/>
          <p:nvPr/>
        </p:nvGraphicFramePr>
        <p:xfrm>
          <a:off x="2722975" y="50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{A1B0ED6D-C24E-4F62-B149-808FBDD10E44}</a:tableStyleId>
              </a:tblPr>
              <a:tblGrid>
                <a:gridCol w="2066350"/>
                <a:gridCol w="2066400"/>
                <a:gridCol w="2066350"/>
              </a:tblGrid>
              <a:tr h="4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Requirements Description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1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3" name="Google Shape;1193;p110"/>
          <p:cNvSpPr txBox="1"/>
          <p:nvPr>
            <p:ph type="title"/>
          </p:nvPr>
        </p:nvSpPr>
        <p:spPr>
          <a:xfrm>
            <a:off x="491875" y="384650"/>
            <a:ext cx="5878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Software Demonstration</a:t>
            </a:r>
            <a:endParaRPr sz="3600"/>
          </a:p>
        </p:txBody>
      </p:sp>
      <p:sp>
        <p:nvSpPr>
          <p:cNvPr id="1194" name="Google Shape;1194;p11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5" name="Google Shape;1195;p11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6" name="Google Shape;1196;p11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7" name="Google Shape;1197;p11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8" name="Google Shape;1198;p11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9" name="Google Shape;1199;p11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0" name="Google Shape;1200;p11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1" name="Google Shape;1201;p11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Demonstration</a:t>
            </a:r>
            <a:endParaRPr u="sng"/>
          </a:p>
        </p:txBody>
      </p:sp>
      <p:sp>
        <p:nvSpPr>
          <p:cNvPr id="1202" name="Google Shape;1202;p110"/>
          <p:cNvSpPr txBox="1"/>
          <p:nvPr/>
        </p:nvSpPr>
        <p:spPr>
          <a:xfrm>
            <a:off x="3283075" y="2455950"/>
            <a:ext cx="3087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*Watch Video*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03" name="Google Shape;1203;p11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Montana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111"/>
          <p:cNvSpPr txBox="1"/>
          <p:nvPr>
            <p:ph type="title"/>
          </p:nvPr>
        </p:nvSpPr>
        <p:spPr>
          <a:xfrm>
            <a:off x="2975700" y="2587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Reflection</a:t>
            </a:r>
            <a:endParaRPr sz="3600"/>
          </a:p>
        </p:txBody>
      </p:sp>
      <p:sp>
        <p:nvSpPr>
          <p:cNvPr id="1210" name="Google Shape;1210;p11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1" name="Google Shape;1211;p11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2" name="Google Shape;1212;p11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3" name="Google Shape;1213;p11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4" name="Google Shape;1214;p11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5" name="Google Shape;1215;p11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Reflection</a:t>
            </a:r>
            <a:endParaRPr u="sng"/>
          </a:p>
        </p:txBody>
      </p:sp>
      <p:sp>
        <p:nvSpPr>
          <p:cNvPr id="1216" name="Google Shape;1216;p11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7" name="Google Shape;1217;p11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8" name="Google Shape;1218;p111"/>
          <p:cNvSpPr txBox="1"/>
          <p:nvPr/>
        </p:nvSpPr>
        <p:spPr>
          <a:xfrm>
            <a:off x="679825" y="1082375"/>
            <a:ext cx="808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unit t</a:t>
            </a: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esting allowed us to fix and isolate problems.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SDD and SRS are important to spend less time on deciding how the app should behave (we forgot some design screens)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Would</a:t>
            </a: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have benefitted from being trained on whitty, sql interfacing. 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9" name="Google Shape;1219;p11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everyone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82"/>
          <p:cNvSpPr txBox="1"/>
          <p:nvPr>
            <p:ph type="title"/>
          </p:nvPr>
        </p:nvSpPr>
        <p:spPr>
          <a:xfrm>
            <a:off x="658250" y="1789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Organization</a:t>
            </a:r>
            <a:endParaRPr sz="3600"/>
          </a:p>
        </p:txBody>
      </p:sp>
      <p:sp>
        <p:nvSpPr>
          <p:cNvPr id="706" name="Google Shape;706;p8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</a:t>
            </a:r>
            <a:r>
              <a:rPr lang="en">
                <a:solidFill>
                  <a:schemeClr val="dk2"/>
                </a:solidFill>
              </a:rPr>
              <a:t>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7" name="Google Shape;707;p8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8" name="Google Shape;708;p8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8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0" name="Google Shape;710;p8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Organization</a:t>
            </a:r>
            <a:endParaRPr u="sng"/>
          </a:p>
        </p:txBody>
      </p:sp>
      <p:sp>
        <p:nvSpPr>
          <p:cNvPr id="711" name="Google Shape;711;p8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2" name="Google Shape;712;p8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3" name="Google Shape;713;p8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494750" y="1252250"/>
            <a:ext cx="37212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Followed the </a:t>
            </a:r>
            <a:r>
              <a:rPr b="1" lang="en">
                <a:solidFill>
                  <a:schemeClr val="dk1"/>
                </a:solidFill>
              </a:rPr>
              <a:t>Agile methodology</a:t>
            </a:r>
            <a:r>
              <a:rPr lang="en">
                <a:solidFill>
                  <a:schemeClr val="dk1"/>
                </a:solidFill>
              </a:rPr>
              <a:t> to enable iterative development.</a:t>
            </a:r>
            <a:r>
              <a:rPr lang="en">
                <a:solidFill>
                  <a:schemeClr val="dk1"/>
                </a:solidFill>
              </a:rPr>
              <a:t> We utilized sprints to meet at least once a week to keep us on track.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Tools Used: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Wt Framework:</a:t>
            </a:r>
            <a:r>
              <a:rPr lang="en"/>
              <a:t> Web application development.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SQLite:</a:t>
            </a:r>
            <a:r>
              <a:rPr lang="en"/>
              <a:t> Secure data storage.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OpenBSD:</a:t>
            </a:r>
            <a:r>
              <a:rPr lang="en"/>
              <a:t> Hosting for high security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Training: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Basics of the Wt framework.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Writing secure SQL queries.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Web application security practices.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Version Control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5" name="Google Shape;715;p82"/>
          <p:cNvSpPr txBox="1"/>
          <p:nvPr/>
        </p:nvSpPr>
        <p:spPr>
          <a:xfrm>
            <a:off x="4306525" y="2625450"/>
            <a:ext cx="46020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Sub-Teams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Model Team</a:t>
            </a:r>
            <a:r>
              <a:rPr lang="en">
                <a:solidFill>
                  <a:schemeClr val="dk1"/>
                </a:solidFill>
              </a:rPr>
              <a:t> - Jagger, Carson, Cameron, Chavi, Andrew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View Team</a:t>
            </a:r>
            <a:r>
              <a:rPr lang="en">
                <a:solidFill>
                  <a:schemeClr val="dk1"/>
                </a:solidFill>
              </a:rPr>
              <a:t> - Jagger, Montana, Miguel, Sai, Cameron, Carson, Chavi, Tristen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Database Team</a:t>
            </a:r>
            <a:r>
              <a:rPr lang="en">
                <a:solidFill>
                  <a:schemeClr val="dk1"/>
                </a:solidFill>
              </a:rPr>
              <a:t> - Andrew, Dakota, Tristen, Cameron, Sai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Test Team</a:t>
            </a:r>
            <a:r>
              <a:rPr lang="en">
                <a:solidFill>
                  <a:schemeClr val="dk1"/>
                </a:solidFill>
              </a:rPr>
              <a:t> - Dakota, Miguel, Tristen, Montana, Carson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Merge Team</a:t>
            </a:r>
            <a:r>
              <a:rPr lang="en">
                <a:solidFill>
                  <a:schemeClr val="dk1"/>
                </a:solidFill>
              </a:rPr>
              <a:t> - Andrew, Cameron, Jagger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6" name="Google Shape;716;p8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83"/>
          <p:cNvSpPr txBox="1"/>
          <p:nvPr>
            <p:ph type="title"/>
          </p:nvPr>
        </p:nvSpPr>
        <p:spPr>
          <a:xfrm>
            <a:off x="1939725" y="1912275"/>
            <a:ext cx="55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Software </a:t>
            </a:r>
            <a:r>
              <a:rPr lang="en" sz="4400"/>
              <a:t>Requirements</a:t>
            </a:r>
            <a:endParaRPr sz="4400"/>
          </a:p>
        </p:txBody>
      </p:sp>
      <p:sp>
        <p:nvSpPr>
          <p:cNvPr id="723" name="Google Shape;723;p8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4" name="Google Shape;724;p8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5" name="Google Shape;725;p8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6" name="Google Shape;726;p8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27" name="Google Shape;727;p8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8" name="Google Shape;728;p8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9" name="Google Shape;729;p8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8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84"/>
          <p:cNvSpPr txBox="1"/>
          <p:nvPr>
            <p:ph type="title"/>
          </p:nvPr>
        </p:nvSpPr>
        <p:spPr>
          <a:xfrm>
            <a:off x="673875" y="343000"/>
            <a:ext cx="28767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Purpose</a:t>
            </a:r>
            <a:endParaRPr sz="3000"/>
          </a:p>
        </p:txBody>
      </p:sp>
      <p:sp>
        <p:nvSpPr>
          <p:cNvPr id="737" name="Google Shape;737;p8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8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9" name="Google Shape;739;p8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0" name="Google Shape;740;p8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41" name="Google Shape;741;p8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2" name="Google Shape;742;p8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8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4" name="Google Shape;744;p8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673875" y="987400"/>
            <a:ext cx="83439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Shared Password Manager System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helps users simplify password management by securely storing and organizing their credentials in one convenient place, allowing easy access whenever needed.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Key Objectives: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Admin Control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Admin users manage user accounts and roles.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Role-Based Features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Users have distinct permissions based on their roles, ensuring secure and efficient access.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Focus on Security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Implements encryption and secure access protocols to protect sensitive data.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File:Username and password 20170626.jpg - Wikimedia Commons" id="746" name="Google Shape;746;p84"/>
          <p:cNvPicPr preferRelativeResize="0"/>
          <p:nvPr/>
        </p:nvPicPr>
        <p:blipFill rotWithShape="1">
          <a:blip r:embed="rId3">
            <a:alphaModFix/>
          </a:blip>
          <a:srcRect b="27283" l="0" r="14398" t="0"/>
          <a:stretch/>
        </p:blipFill>
        <p:spPr>
          <a:xfrm>
            <a:off x="5712824" y="3611975"/>
            <a:ext cx="268822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4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Miguel,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85"/>
          <p:cNvSpPr txBox="1"/>
          <p:nvPr>
            <p:ph type="title"/>
          </p:nvPr>
        </p:nvSpPr>
        <p:spPr>
          <a:xfrm>
            <a:off x="709375" y="322775"/>
            <a:ext cx="33945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Software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Requirements</a:t>
            </a:r>
            <a:endParaRPr sz="3600"/>
          </a:p>
        </p:txBody>
      </p:sp>
      <p:sp>
        <p:nvSpPr>
          <p:cNvPr id="754" name="Google Shape;754;p8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8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8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7" name="Google Shape;757;p8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58" name="Google Shape;758;p8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9" name="Google Shape;759;p8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0" name="Google Shape;760;p8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8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2" name="Google Shape;762;p85"/>
          <p:cNvSpPr txBox="1"/>
          <p:nvPr/>
        </p:nvSpPr>
        <p:spPr>
          <a:xfrm>
            <a:off x="904025" y="1515900"/>
            <a:ext cx="33945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Store user credentials securely with role-based access.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Functional requirements: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Privilege Separation</a:t>
            </a:r>
            <a:endParaRPr sz="2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 can manage users.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Regular users can view, add, and edit credentials.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View-only users can only view credentials.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3" name="Google Shape;763;p85"/>
          <p:cNvSpPr txBox="1"/>
          <p:nvPr/>
        </p:nvSpPr>
        <p:spPr>
          <a:xfrm>
            <a:off x="4384050" y="425550"/>
            <a:ext cx="4759800" cy="4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Non-Functional Requirements: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Security Measures</a:t>
            </a:r>
            <a:endParaRPr sz="2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Daily backups and minimal database access privileges for data protection.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Implemented AES encryption for all data transfers and password storage.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Performance 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uptime goal of 99.99%.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Maximum 2-second response time.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Manages multiple user actions simultaneously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4" name="Google Shape;764;p8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0" name="Google Shape;770;p8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1" name="Google Shape;771;p8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2" name="Google Shape;772;p8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3" name="Google Shape;773;p8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74" name="Google Shape;774;p8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5" name="Google Shape;775;p8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6" name="Google Shape;776;p8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7" name="Google Shape;777;p8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8" name="Google Shape;7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438" y="2740326"/>
            <a:ext cx="4266974" cy="20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037" y="412375"/>
            <a:ext cx="4157776" cy="20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6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8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7" name="Google Shape;787;p8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8" name="Google Shape;788;p8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9" name="Google Shape;789;p8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90" name="Google Shape;790;p8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1" name="Google Shape;791;p8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2" name="Google Shape;792;p8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3" name="Google Shape;793;p8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4" name="Google Shape;7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89" y="916275"/>
            <a:ext cx="5434623" cy="33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